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75" r:id="rId11"/>
    <p:sldId id="276" r:id="rId12"/>
    <p:sldId id="277" r:id="rId13"/>
    <p:sldId id="279" r:id="rId14"/>
    <p:sldId id="282" r:id="rId15"/>
    <p:sldId id="283" r:id="rId1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A927-1F7D-449D-9664-BDE0FD369B1E}" type="datetimeFigureOut">
              <a:rPr kumimoji="1" lang="ja-JP" altLang="en-US" smtClean="0"/>
              <a:pPr/>
              <a:t>2012/10/23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50EB2-6C4B-4085-B076-DB019773C6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0EB2-6C4B-4085-B076-DB019773C62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FB8B-2EAA-4280-9881-EB87E39D6041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4205-64E7-45BB-89B7-306D39C48B4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1CAA-6E55-46CB-B359-14135C4789D6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1079-720D-42DF-821E-1ED8CA5C213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3946-7A91-4FDB-8E49-58D439C564D9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6BAD-0560-414E-B421-E6815D42C69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579B-55E9-407F-8742-96DFA4BBAC4E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6F4A-C61E-40C0-AA11-16561CBEFD9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2D5A-0B1E-4985-885C-5092CD61E5F2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8D12-D098-4B43-82CC-87FD327810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F975-DD39-464E-B77A-C37D9E21B136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84D8-B12B-492A-9631-3C0122AA3A1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8EF5-87E6-4A28-8A31-EEA05749EB2B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227D-6EAC-430A-BE02-E25FA928A8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1375-CCF5-4CF8-B7D5-AC24E97A4A84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D3A0-026C-48F6-9647-CD16D5DDF2E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166B-2B83-4B63-B044-1178694A0BA9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41A2-3BEE-43FD-851D-C6B40AE5A7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3005-3B02-4ADA-9516-D895704C0A9D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01ED-DB88-4F84-B01F-6D3ABE486F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856C-F080-40F3-B79A-8659E406AF30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C897-596A-45C0-B55D-6E72A3A1831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2E231A-5EBD-4D6F-8D50-6273CAC742B5}" type="datetimeFigureOut">
              <a:rPr lang="ja-JP" altLang="en-US"/>
              <a:pPr>
                <a:defRPr/>
              </a:pPr>
              <a:t>2012/10/23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AC0C76-A6A9-462C-8EB3-8BB2A656D3D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学校歯科検診パネル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（レベルアップ</a:t>
            </a:r>
            <a:r>
              <a:rPr lang="en-US" altLang="ja-JP" dirty="0" smtClean="0"/>
              <a:t>Ⅱ</a:t>
            </a:r>
            <a:r>
              <a:rPr lang="ja-JP" altLang="en-US" dirty="0" smtClean="0"/>
              <a:t>）の活用法</a:t>
            </a:r>
            <a:endParaRPr lang="ja-JP" altLang="en-US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宮城県学校歯科委員会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浅沼　　勝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テキスト ボックス 5"/>
          <p:cNvSpPr txBox="1">
            <a:spLocks noChangeArrowheads="1"/>
          </p:cNvSpPr>
          <p:nvPr/>
        </p:nvSpPr>
        <p:spPr bwMode="auto">
          <a:xfrm>
            <a:off x="428625" y="214313"/>
            <a:ext cx="465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永久歯のう歯の状態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67691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924175"/>
            <a:ext cx="72183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08275"/>
            <a:ext cx="757872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テキスト ボックス 3"/>
          <p:cNvSpPr txBox="1">
            <a:spLocks noChangeArrowheads="1"/>
          </p:cNvSpPr>
          <p:nvPr/>
        </p:nvSpPr>
        <p:spPr bwMode="auto">
          <a:xfrm>
            <a:off x="357188" y="357188"/>
            <a:ext cx="428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歯の状態（永久歯）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1368425"/>
            <a:ext cx="543401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08275"/>
            <a:ext cx="7577138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308850" y="4437063"/>
            <a:ext cx="334963" cy="7905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ゆ合歯</a:t>
            </a:r>
            <a:endParaRPr lang="en-US" altLang="ja-JP" sz="1000">
              <a:solidFill>
                <a:srgbClr val="CC0A10"/>
              </a:solidFill>
              <a:latin typeface="Calibri" pitchFamily="34" charset="0"/>
              <a:ea typeface="HG創英角ｺﾞｼｯｸUB" pitchFamily="49" charset="-128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308850" y="5734050"/>
            <a:ext cx="333375" cy="6477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口内炎</a:t>
            </a:r>
            <a:endParaRPr lang="en-US" altLang="ja-JP" sz="1000">
              <a:solidFill>
                <a:srgbClr val="CC0A10"/>
              </a:solidFill>
              <a:latin typeface="Calibri" pitchFamily="34" charset="0"/>
              <a:ea typeface="HG創英角ｺﾞｼｯｸUB" pitchFamily="49" charset="-128"/>
            </a:endParaRPr>
          </a:p>
        </p:txBody>
      </p:sp>
      <p:sp>
        <p:nvSpPr>
          <p:cNvPr id="32774" name="テキスト ボックス 5"/>
          <p:cNvSpPr txBox="1">
            <a:spLocks noChangeArrowheads="1"/>
          </p:cNvSpPr>
          <p:nvPr/>
        </p:nvSpPr>
        <p:spPr bwMode="auto">
          <a:xfrm>
            <a:off x="285750" y="285750"/>
            <a:ext cx="322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その他の疾患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125538"/>
            <a:ext cx="5241925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テキスト ボックス 3"/>
          <p:cNvSpPr txBox="1">
            <a:spLocks noChangeArrowheads="1"/>
          </p:cNvSpPr>
          <p:nvPr/>
        </p:nvSpPr>
        <p:spPr bwMode="auto">
          <a:xfrm>
            <a:off x="428625" y="357188"/>
            <a:ext cx="445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学校歯科医所見　　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181100"/>
            <a:ext cx="84121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997200"/>
            <a:ext cx="748823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テキスト ボックス 3"/>
          <p:cNvSpPr txBox="1">
            <a:spLocks noChangeArrowheads="1"/>
          </p:cNvSpPr>
          <p:nvPr/>
        </p:nvSpPr>
        <p:spPr bwMode="auto">
          <a:xfrm>
            <a:off x="0" y="428625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　事後措置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69988"/>
            <a:ext cx="66960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08325"/>
            <a:ext cx="69119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094" y="-35719"/>
            <a:ext cx="4849813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7112000" y="4714875"/>
            <a:ext cx="9067800" cy="3132138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rgbClr val="FFFF00"/>
                </a:solidFill>
              </a:rPr>
              <a:t>　　　　　　　　　　　　　　　　　　　　　　　　　　　　　　　　　　　　　　　　　　　　　　　　　　　　　　</a:t>
            </a:r>
            <a:endParaRPr lang="ja-JP" altLang="en-US" sz="2400" smtClean="0"/>
          </a:p>
        </p:txBody>
      </p:sp>
      <p:pic>
        <p:nvPicPr>
          <p:cNvPr id="14338" name="Picture 5" descr="img-X06105648_ページ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85725"/>
            <a:ext cx="47339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3_img-X06105648_ページ_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1268413"/>
            <a:ext cx="8958262" cy="43402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422275" y="214313"/>
            <a:ext cx="8229600" cy="911225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rgbClr val="FFC000"/>
                </a:solidFill>
              </a:rPr>
              <a:t>児童生徒健康診断票</a:t>
            </a:r>
          </a:p>
        </p:txBody>
      </p:sp>
      <p:pic>
        <p:nvPicPr>
          <p:cNvPr id="16388" name="Picture 4" descr="4_img-X06105648_ページ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268413"/>
            <a:ext cx="88201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5750" y="350838"/>
            <a:ext cx="527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rgbClr val="FFC000"/>
                </a:solidFill>
                <a:latin typeface="+mj-ea"/>
                <a:ea typeface="+mj-ea"/>
              </a:rPr>
              <a:t>顎関節異常の検出基準</a:t>
            </a:r>
          </a:p>
        </p:txBody>
      </p:sp>
      <p:pic>
        <p:nvPicPr>
          <p:cNvPr id="17417" name="Picture 9" descr="5_img-X06105648_ページ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73175"/>
            <a:ext cx="75612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5_img-X06105648_ページ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773238"/>
            <a:ext cx="1022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900113" y="3141663"/>
            <a:ext cx="30956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900113" y="3284538"/>
            <a:ext cx="165576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435600" y="5876925"/>
            <a:ext cx="18002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148263" y="6021388"/>
            <a:ext cx="230346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17419" grpId="0" animBg="1"/>
      <p:bldP spid="17420" grpId="0" animBg="1"/>
      <p:bldP spid="17421" grpId="0" animBg="1"/>
      <p:bldP spid="174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6_img-X06105648_ページ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08050"/>
            <a:ext cx="6951663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60425" y="341313"/>
            <a:ext cx="182563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ja-JP" sz="2400"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313" y="214313"/>
            <a:ext cx="6337300" cy="709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sz="4000" b="1">
                <a:solidFill>
                  <a:srgbClr val="FFC000"/>
                </a:solidFill>
                <a:latin typeface="Times" pitchFamily="18" charset="0"/>
                <a:ea typeface="Osaka"/>
                <a:cs typeface="Osaka"/>
              </a:rPr>
              <a:t>歯列・咬合異常の検出基準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1476375" y="5084763"/>
            <a:ext cx="792163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3635375" y="6524625"/>
            <a:ext cx="108108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3559175" y="5084763"/>
            <a:ext cx="12287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3146425" y="5214938"/>
            <a:ext cx="1497013" cy="14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cxnSp>
        <p:nvCxnSpPr>
          <p:cNvPr id="28681" name="直線コネクタ 12"/>
          <p:cNvCxnSpPr>
            <a:cxnSpLocks noChangeShapeType="1"/>
          </p:cNvCxnSpPr>
          <p:nvPr/>
        </p:nvCxnSpPr>
        <p:spPr bwMode="auto">
          <a:xfrm>
            <a:off x="1908175" y="1989138"/>
            <a:ext cx="2498725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8682" name="直線コネクタ 14"/>
          <p:cNvCxnSpPr>
            <a:cxnSpLocks noChangeShapeType="1"/>
          </p:cNvCxnSpPr>
          <p:nvPr/>
        </p:nvCxnSpPr>
        <p:spPr bwMode="auto">
          <a:xfrm>
            <a:off x="1908175" y="2205038"/>
            <a:ext cx="2643188" cy="95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4" name="直線コネクタ 20"/>
          <p:cNvCxnSpPr>
            <a:cxnSpLocks noChangeShapeType="1"/>
          </p:cNvCxnSpPr>
          <p:nvPr/>
        </p:nvCxnSpPr>
        <p:spPr bwMode="auto">
          <a:xfrm>
            <a:off x="5724525" y="5084763"/>
            <a:ext cx="128587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5" name="直線コネクタ 22"/>
          <p:cNvCxnSpPr>
            <a:cxnSpLocks noChangeShapeType="1"/>
          </p:cNvCxnSpPr>
          <p:nvPr/>
        </p:nvCxnSpPr>
        <p:spPr bwMode="auto">
          <a:xfrm>
            <a:off x="5448300" y="5214938"/>
            <a:ext cx="1500188" cy="1587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</p:cxnSp>
      <p:pic>
        <p:nvPicPr>
          <p:cNvPr id="18448" name="Picture 16" descr="6_img-X06105648_ページ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778000"/>
            <a:ext cx="102235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971550" y="6524625"/>
            <a:ext cx="151288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 animBg="1"/>
      <p:bldP spid="28678" grpId="0" animBg="1"/>
      <p:bldP spid="28679" grpId="0" animBg="1"/>
      <p:bldP spid="28680" grpId="0" animBg="1"/>
      <p:bldP spid="184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71500" y="285750"/>
            <a:ext cx="5311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4000" b="1">
                <a:solidFill>
                  <a:srgbClr val="FFC000"/>
                </a:solidFill>
                <a:latin typeface="Times" pitchFamily="18" charset="0"/>
                <a:ea typeface="Osaka"/>
                <a:cs typeface="Osaka"/>
              </a:rPr>
              <a:t>歯垢の状態の検出基準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971675"/>
            <a:ext cx="734695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700213"/>
            <a:ext cx="990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9738"/>
            <a:ext cx="72850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7188" y="214313"/>
            <a:ext cx="53117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4000" b="1">
                <a:solidFill>
                  <a:srgbClr val="FFC000"/>
                </a:solidFill>
                <a:latin typeface="Times" pitchFamily="18" charset="0"/>
                <a:ea typeface="Osaka"/>
                <a:cs typeface="Osaka"/>
              </a:rPr>
              <a:t>歯肉の状態の検出基準</a:t>
            </a:r>
          </a:p>
        </p:txBody>
      </p:sp>
      <p:cxnSp>
        <p:nvCxnSpPr>
          <p:cNvPr id="30724" name="直線コネクタ 4"/>
          <p:cNvCxnSpPr>
            <a:cxnSpLocks noChangeShapeType="1"/>
          </p:cNvCxnSpPr>
          <p:nvPr/>
        </p:nvCxnSpPr>
        <p:spPr bwMode="auto">
          <a:xfrm>
            <a:off x="928688" y="3213100"/>
            <a:ext cx="2490787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30725" name="直線コネクタ 7"/>
          <p:cNvCxnSpPr>
            <a:cxnSpLocks noChangeShapeType="1"/>
          </p:cNvCxnSpPr>
          <p:nvPr/>
        </p:nvCxnSpPr>
        <p:spPr bwMode="auto">
          <a:xfrm>
            <a:off x="963613" y="3860800"/>
            <a:ext cx="1808162" cy="0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</p:cxn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617663"/>
            <a:ext cx="990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79525"/>
            <a:ext cx="50403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角丸四角形 7"/>
          <p:cNvSpPr>
            <a:spLocks noChangeArrowheads="1"/>
          </p:cNvSpPr>
          <p:nvPr/>
        </p:nvSpPr>
        <p:spPr bwMode="auto">
          <a:xfrm>
            <a:off x="5572125" y="571500"/>
            <a:ext cx="3071813" cy="19288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 algn="ctr">
            <a:noFill/>
            <a:prstDash val="dashDot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580063" y="571500"/>
            <a:ext cx="3116262" cy="192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【</a:t>
            </a:r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要注意乳歯</a:t>
            </a:r>
            <a:r>
              <a:rPr lang="en-US" altLang="ja-JP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】</a:t>
            </a:r>
          </a:p>
          <a:p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晩期残存し、後継永久歯や歯列に障害を及ぼす恐れのある乳歯。（現在歯に含む）</a:t>
            </a:r>
          </a:p>
          <a:p>
            <a:endParaRPr lang="ja-JP" altLang="en-US" sz="1500">
              <a:solidFill>
                <a:srgbClr val="CC0A10"/>
              </a:solidFill>
              <a:latin typeface="Calibri" pitchFamily="34" charset="0"/>
              <a:ea typeface="HG創英角ｺﾞｼｯｸUB" pitchFamily="49" charset="-128"/>
            </a:endParaRPr>
          </a:p>
          <a:p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「学校歯科医の活動指針」</a:t>
            </a:r>
          </a:p>
          <a:p>
            <a:r>
              <a:rPr lang="en-US" altLang="ja-JP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〈</a:t>
            </a:r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改定版</a:t>
            </a:r>
            <a:r>
              <a:rPr lang="en-US" altLang="ja-JP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〉</a:t>
            </a:r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日本学校歯科医会</a:t>
            </a:r>
          </a:p>
          <a:p>
            <a:r>
              <a:rPr lang="ja-JP" altLang="en-US" sz="1500">
                <a:solidFill>
                  <a:srgbClr val="CC0A10"/>
                </a:solidFill>
                <a:latin typeface="Calibri" pitchFamily="34" charset="0"/>
                <a:ea typeface="HG創英角ｺﾞｼｯｸUB" pitchFamily="49" charset="-128"/>
              </a:rPr>
              <a:t>　　　　　平成１９年３月</a:t>
            </a:r>
          </a:p>
        </p:txBody>
      </p:sp>
      <p:sp>
        <p:nvSpPr>
          <p:cNvPr id="29702" name="テキスト ボックス 6"/>
          <p:cNvSpPr txBox="1">
            <a:spLocks noChangeArrowheads="1"/>
          </p:cNvSpPr>
          <p:nvPr/>
        </p:nvSpPr>
        <p:spPr bwMode="auto">
          <a:xfrm>
            <a:off x="571500" y="214313"/>
            <a:ext cx="121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solidFill>
                  <a:srgbClr val="FFC000"/>
                </a:solidFill>
                <a:latin typeface="Calibri" pitchFamily="34" charset="0"/>
              </a:rPr>
              <a:t>歯式</a:t>
            </a:r>
          </a:p>
        </p:txBody>
      </p:sp>
      <p:cxnSp>
        <p:nvCxnSpPr>
          <p:cNvPr id="11" name="直線コネクタ 10"/>
          <p:cNvCxnSpPr>
            <a:cxnSpLocks noChangeShapeType="1"/>
          </p:cNvCxnSpPr>
          <p:nvPr/>
        </p:nvCxnSpPr>
        <p:spPr bwMode="auto">
          <a:xfrm>
            <a:off x="1641475" y="2922588"/>
            <a:ext cx="3074988" cy="1587"/>
          </a:xfrm>
          <a:prstGeom prst="lin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</p:cxn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113" y="2924175"/>
            <a:ext cx="3005137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/>
      <p:bldP spid="2970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116</Words>
  <Application>Microsoft Office PowerPoint</Application>
  <PresentationFormat>画面に合わせる (4:3)</PresentationFormat>
  <Paragraphs>38</Paragraphs>
  <Slides>15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学校歯科検診パネル （レベルアップⅡ）の活用法</vt:lpstr>
      <vt:lpstr>　　　　　　　　　　　　　　　　　　　　　　　　　　　　　　　　　　　　　　　　　　　　　　　　　　　　　　</vt:lpstr>
      <vt:lpstr>スライド 3</vt:lpstr>
      <vt:lpstr>児童生徒健康診断票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shikai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レベルアップ</dc:title>
  <dc:creator>asanuma</dc:creator>
  <cp:lastModifiedBy>asanuma</cp:lastModifiedBy>
  <cp:revision>36</cp:revision>
  <dcterms:created xsi:type="dcterms:W3CDTF">2012-10-01T02:24:56Z</dcterms:created>
  <dcterms:modified xsi:type="dcterms:W3CDTF">2012-10-23T01:53:58Z</dcterms:modified>
</cp:coreProperties>
</file>